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09/02/2019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620000" cy="1143000"/>
          </a:xfrm>
        </p:spPr>
        <p:txBody>
          <a:bodyPr/>
          <a:lstStyle/>
          <a:p>
            <a:pPr algn="ctr"/>
            <a:r>
              <a:rPr lang="fr-FR" dirty="0"/>
              <a:t>Les lois de Newton</a:t>
            </a:r>
            <a:br>
              <a:rPr lang="fr-FR" dirty="0"/>
            </a:br>
            <a:r>
              <a:rPr lang="fr-FR" dirty="0"/>
              <a:t>Chapitre 12</a:t>
            </a:r>
          </a:p>
        </p:txBody>
      </p:sp>
    </p:spTree>
    <p:extLst>
      <p:ext uri="{BB962C8B-B14F-4D97-AF65-F5344CB8AC3E}">
        <p14:creationId xmlns:p14="http://schemas.microsoft.com/office/powerpoint/2010/main" val="21079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Lorsque ∆t       0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grandeurs          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 vers la dérivée première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vecteur-vitesse par rapport au temps :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330802" y="33399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19" y="47304"/>
            <a:ext cx="576064" cy="57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77444"/>
            <a:ext cx="1153243" cy="87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992" y="1772816"/>
            <a:ext cx="7356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L’unité de l’accélération dans le système international :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r>
              <a:rPr lang="fr-FR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93" y="2564904"/>
            <a:ext cx="471121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2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17"/>
            <a:ext cx="6732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2. Vecteur accélération en coordonnées cartésiennes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6183" y="38941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coordonnées du vecteur accélération en coordonnées cartésiennes 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" y="789528"/>
            <a:ext cx="1357413" cy="40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39" y="1340768"/>
            <a:ext cx="505256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43" y="2420888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module de l’accélération :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44" y="2420888"/>
            <a:ext cx="1681685" cy="64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284984"/>
            <a:ext cx="7416824" cy="30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959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3. Mouvement rectiligne uniformément varié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400110"/>
            <a:ext cx="147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Déﬁnition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908" y="813468"/>
            <a:ext cx="8266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mouvement du centre d’inertie G d’un corps solide est rectiligne uniformément varié , si la trajectoire de G est rectiligne et le vecteur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accélération ⃗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point G reste constante au cours du mouvement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08" y="2420888"/>
            <a:ext cx="3909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Équation horaire du mouvement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177" y="2782669"/>
            <a:ext cx="8263253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considère un corps solide S est en mouvement sur une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trajectoire rectiligne dans repère cartésienne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R(O; i ⃗; j ⃗)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on repère le centre d’inertie G , à chaque instant par le vecteur position                  le vecteur vitesse du point G est 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75" y="3728312"/>
            <a:ext cx="919059" cy="42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72683"/>
            <a:ext cx="953504" cy="42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7" y="4694949"/>
            <a:ext cx="7922528" cy="6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43" y="5445224"/>
            <a:ext cx="450426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3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271"/>
            <a:ext cx="8532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détermine la constante C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utilisant les conditions initiales 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563"/>
            <a:ext cx="504194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412776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déterminer l’équation horaire du mouvement x(t) :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2264"/>
            <a:ext cx="25202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812886"/>
            <a:ext cx="3877037" cy="9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2" y="2840502"/>
            <a:ext cx="8385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détermine la constante C2 en utilisant les conditions initiales :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0" y="3240612"/>
            <a:ext cx="4447143" cy="93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222144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x(t) représente l’équation horaire du mouvement et dépend des conditions initiales .</a:t>
            </a:r>
          </a:p>
        </p:txBody>
      </p:sp>
    </p:spTree>
    <p:extLst>
      <p:ext uri="{BB962C8B-B14F-4D97-AF65-F5344CB8AC3E}">
        <p14:creationId xmlns:p14="http://schemas.microsoft.com/office/powerpoint/2010/main" val="17822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" y="260648"/>
            <a:ext cx="82089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5" y="3789040"/>
            <a:ext cx="8252182" cy="221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271"/>
            <a:ext cx="5796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4. Le vecteur accélération dans la base de </a:t>
            </a:r>
            <a:r>
              <a:rPr lang="fr-FR" sz="2000" b="1" dirty="0" err="1">
                <a:solidFill>
                  <a:srgbClr val="00B050"/>
                </a:solidFill>
              </a:rPr>
              <a:t>Frenet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42" y="229064"/>
            <a:ext cx="8388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base de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Frenet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un repère mobile lié au mouvement de point M ;son origine est le point mobile M et ses vecteurs unitaires sont :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42" y="1198366"/>
            <a:ext cx="8388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u: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tangent à la trajectoire et dirigé dans le sens positif choisi sur la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trajectoire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42" y="2166323"/>
            <a:ext cx="8388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normal à la trajectoire (perpendiculaire à u ) et dirigé vers l’intérieure de la concavité de la trajectoire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4949" y="2332615"/>
            <a:ext cx="262586" cy="9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716016" y="2374503"/>
            <a:ext cx="262586" cy="9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2646" y="1340768"/>
            <a:ext cx="262586" cy="9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103" y="3134280"/>
            <a:ext cx="769599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peut alors exprimer le vecteur accélération a dans la base de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Frenet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un mouvement plan 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06" y="3618258"/>
            <a:ext cx="2132992" cy="6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" y="4348751"/>
            <a:ext cx="7383678" cy="4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71" y="4797540"/>
            <a:ext cx="119484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0"/>
            <a:ext cx="3831662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344"/>
            <a:ext cx="1161551" cy="77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62" y="1124744"/>
            <a:ext cx="845187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rayon de courbure de la trajectoire au point M .Dans le cas ou la trajectoire est un cercle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66" y="2780928"/>
            <a:ext cx="610858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6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0"/>
            <a:ext cx="8388068" cy="24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2517089"/>
            <a:ext cx="8356911" cy="37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2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8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V. Les lois de Newton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477890"/>
            <a:ext cx="5190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1. </a:t>
            </a:r>
            <a:r>
              <a:rPr lang="fr-FR" sz="2000" b="1" dirty="0">
                <a:solidFill>
                  <a:srgbClr val="00B050"/>
                </a:solidFill>
              </a:rPr>
              <a:t>Première loi de Newton ou principe d’inertie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632848" cy="16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5039" y="2849663"/>
            <a:ext cx="3073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2. </a:t>
            </a:r>
            <a:r>
              <a:rPr lang="fr-FR" sz="2000" b="1" dirty="0">
                <a:solidFill>
                  <a:srgbClr val="00B050"/>
                </a:solidFill>
              </a:rPr>
              <a:t>Deuxième loi de Newton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6920"/>
            <a:ext cx="7632848" cy="205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5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4" y="16225"/>
            <a:ext cx="3029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4. Troisième loi de Newton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" y="416335"/>
            <a:ext cx="8351440" cy="346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108" y="4005064"/>
            <a:ext cx="835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VI. Application : mouvement d’un corps solide sur un plan horizontal et sur un plan incliné .</a:t>
            </a:r>
          </a:p>
        </p:txBody>
      </p:sp>
    </p:spTree>
    <p:extLst>
      <p:ext uri="{BB962C8B-B14F-4D97-AF65-F5344CB8AC3E}">
        <p14:creationId xmlns:p14="http://schemas.microsoft.com/office/powerpoint/2010/main" val="7881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77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Introduction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8789"/>
            <a:ext cx="785762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72917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285031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1. Mouvement d’un solide sur un plan horizontal :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5140"/>
            <a:ext cx="7729170" cy="193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82855" y="3814028"/>
            <a:ext cx="7087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 l’accélération en fonctions de F et f et R et conclure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5303"/>
            <a:ext cx="804648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9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" y="5445224"/>
            <a:ext cx="8287333" cy="87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0"/>
            <a:ext cx="8287333" cy="17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" y="1988839"/>
            <a:ext cx="8287333" cy="20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80" y="4221088"/>
            <a:ext cx="495655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3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980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 la norme de la réaction du plan horizontal sur le solide 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9" y="548680"/>
            <a:ext cx="6763820" cy="19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34816"/>
            <a:ext cx="4386120" cy="80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032" y="3789040"/>
            <a:ext cx="4979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2. Mouvement d’un solide sur un plan incliné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8" y="4293096"/>
            <a:ext cx="734146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3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621"/>
            <a:ext cx="7992888" cy="20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4680520" cy="298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9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6" y="2417"/>
            <a:ext cx="8005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1. Calculer la valeur de R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déduire la valeur de R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13" y="402526"/>
            <a:ext cx="5850026" cy="22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26" y="2780928"/>
            <a:ext cx="168762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13" y="3869464"/>
            <a:ext cx="288032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1" y="4301512"/>
            <a:ext cx="2844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Calculer l’intensité F.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8" y="4797152"/>
            <a:ext cx="383023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754782"/>
            <a:ext cx="2402873" cy="7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4406961" y="5108229"/>
            <a:ext cx="41663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9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02" y="16409"/>
            <a:ext cx="8443129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Établir l’équation horaire du mouvement relative à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l’abscisse x(t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du point G sachant qu’ à l’origine des dates G démarre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l’origine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sans vitesse initiale 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04" y="1124744"/>
            <a:ext cx="58368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260579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41" y="3284984"/>
            <a:ext cx="612641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3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1" y="0"/>
            <a:ext cx="3087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Notions 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préliminaires</a:t>
            </a:r>
            <a:endParaRPr lang="fr-FR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74" y="400110"/>
            <a:ext cx="2649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1. Référentiel et repère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672276"/>
            <a:ext cx="7817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l’étude d’un mouvement le choix d’un référentiel est nécessaire . Qu’est-ce qu’un référentiel 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629677"/>
            <a:ext cx="836999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référentiel est </a:t>
            </a:r>
            <a:r>
              <a:rPr lang="fr-FR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corps solide indéformable </a:t>
            </a:r>
            <a:r>
              <a:rPr lang="fr-FR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fr-FR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serre à étudier un mouvement d’un corps par rapport a lui</a:t>
            </a:r>
            <a:endParaRPr lang="fr-FR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093" y="249289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associe au référentiel deux repères :</a:t>
            </a:r>
          </a:p>
          <a:p>
            <a:pPr>
              <a:lnSpc>
                <a:spcPct val="150000"/>
              </a:lnSpc>
            </a:pPr>
            <a:r>
              <a:rPr lang="fr-FR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repère d’espace </a:t>
            </a: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pour décrire le mouvement et on le déterminé suivant les dimensions du mouvement . se caractérise par une origine au quelle sont liées trois axes orthonormés</a:t>
            </a:r>
          </a:p>
          <a:p>
            <a:pPr>
              <a:lnSpc>
                <a:spcPct val="150000"/>
              </a:lnSpc>
            </a:pPr>
            <a:r>
              <a:rPr lang="fr-FR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repère du temps </a:t>
            </a: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on le détermine par le choix d’une origine des dates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 général est confondue avec le point de départ du mouvement </a:t>
            </a:r>
            <a:r>
              <a:rPr lang="fr-FR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Notre étude se limite au mouvement du centre d’inertie G d’un corps solide dans un référentiel et qui peut nous faire connaître le mouvement d’ensemble du corps .</a:t>
            </a:r>
          </a:p>
        </p:txBody>
      </p:sp>
    </p:spTree>
    <p:extLst>
      <p:ext uri="{BB962C8B-B14F-4D97-AF65-F5344CB8AC3E}">
        <p14:creationId xmlns:p14="http://schemas.microsoft.com/office/powerpoint/2010/main" val="4106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6" y="30079"/>
            <a:ext cx="324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2. Les principaux référentiels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0030"/>
            <a:ext cx="8136904" cy="221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655158"/>
            <a:ext cx="84489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Le référentiel terrestre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constitué d’un point du sol et de trois axes ( en général un axe vertical et deux axes dans le plan horizontal ). On l’utilise pour décrire les mouvements à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surface de la terre ou an altitude très proche .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Le référentiel géocentrique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est constitué du centre de la Terre et de trois axes pointant vers des étoiles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suffisamment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lointaines pour être considérées comme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ﬁxes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l’utilise pour décrire des mouvements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l’échelle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planète pour lesquelles la rotation de la Terre ne peut être négligée ( en particulier pour décrire le mouvement des satellites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517"/>
            <a:ext cx="8388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Le référentiel 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héliocentrique: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est constitué du centre du Soleil et de trois axes pointant vers des étoiles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suffisamment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lointaines pour être considérées comme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ﬁxes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référentiel est utilisé pour décrire des mouvement à l’échelle du système solaire ( comme celui des planètes ).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646" y="1974020"/>
            <a:ext cx="3038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3. Grandeurs cinématiques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14" y="2402304"/>
            <a:ext cx="83704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limite à l’étude des mouvement dans un plan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(O; i⃗ ;j⃗)  Vecteur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et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trajectoire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repère un point M d’un mobile par le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            appelé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03" y="3407343"/>
            <a:ext cx="430968" cy="4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840" y="3926483"/>
            <a:ext cx="8280919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vecteur-position qu’on le détermine par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 coordonnées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rapport au repère choisi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i⃗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j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⃗)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31" y="5157192"/>
            <a:ext cx="358681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16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13" y="37464"/>
            <a:ext cx="83740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M est mobile dans le repère si l’une , au moins des coordonnées varie au cours du temps . La variation de ses coordonnées s’exprime par les équations horaires : x(t) et y(t) .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3588326" y="1759527"/>
            <a:ext cx="12011" cy="197228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600337" y="3685309"/>
            <a:ext cx="2564936" cy="46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3600337" y="2492896"/>
            <a:ext cx="1547727" cy="12389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415606" y="373180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3588326" y="3726873"/>
            <a:ext cx="540329" cy="1433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608572" y="3212976"/>
            <a:ext cx="0" cy="4723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858490" y="391647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3840623" y="3916475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" name="ZoneTexte 4095"/>
          <p:cNvSpPr txBox="1"/>
          <p:nvPr/>
        </p:nvSpPr>
        <p:spPr>
          <a:xfrm>
            <a:off x="3271590" y="326447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3271590" y="32129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ZoneTexte 4096"/>
          <p:cNvSpPr txBox="1"/>
          <p:nvPr/>
        </p:nvSpPr>
        <p:spPr>
          <a:xfrm>
            <a:off x="5004048" y="220486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M(t)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ZoneTexte 4098"/>
          <p:cNvSpPr txBox="1"/>
          <p:nvPr/>
        </p:nvSpPr>
        <p:spPr>
          <a:xfrm>
            <a:off x="3941320" y="27456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4069400" y="2761991"/>
            <a:ext cx="4381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ZoneTexte 4099"/>
          <p:cNvSpPr txBox="1"/>
          <p:nvPr/>
        </p:nvSpPr>
        <p:spPr>
          <a:xfrm>
            <a:off x="6253415" y="35238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101" name="ZoneTexte 4100"/>
          <p:cNvSpPr txBox="1"/>
          <p:nvPr/>
        </p:nvSpPr>
        <p:spPr>
          <a:xfrm>
            <a:off x="3459082" y="148130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6" name="Connecteur droit 4105"/>
          <p:cNvCxnSpPr/>
          <p:nvPr/>
        </p:nvCxnSpPr>
        <p:spPr>
          <a:xfrm flipH="1">
            <a:off x="3600337" y="2492896"/>
            <a:ext cx="154772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8" name="Connecteur droit 4107"/>
          <p:cNvCxnSpPr/>
          <p:nvPr/>
        </p:nvCxnSpPr>
        <p:spPr>
          <a:xfrm>
            <a:off x="5148064" y="25741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0" name="Connecteur droit 4109"/>
          <p:cNvCxnSpPr/>
          <p:nvPr/>
        </p:nvCxnSpPr>
        <p:spPr>
          <a:xfrm>
            <a:off x="5148064" y="2492896"/>
            <a:ext cx="0" cy="121566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ZoneTexte 4110"/>
          <p:cNvSpPr txBox="1"/>
          <p:nvPr/>
        </p:nvSpPr>
        <p:spPr>
          <a:xfrm>
            <a:off x="4856958" y="374168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x(t)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2" name="ZoneTexte 4111"/>
          <p:cNvSpPr txBox="1"/>
          <p:nvPr/>
        </p:nvSpPr>
        <p:spPr>
          <a:xfrm>
            <a:off x="2972474" y="230823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y(t)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313" y="3407769"/>
            <a:ext cx="2434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II. Vecteur vitesse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0410" y="3884979"/>
            <a:ext cx="136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1. </a:t>
            </a:r>
            <a:r>
              <a:rPr lang="fr-FR" b="1" dirty="0" err="1">
                <a:solidFill>
                  <a:srgbClr val="00B050"/>
                </a:solidFill>
              </a:rPr>
              <a:t>Déﬁnition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529" y="4299673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considère G(t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la position du centre d’inertie d’un mobile à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l’instant t</a:t>
            </a:r>
            <a:r>
              <a:rPr lang="fr-F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G(t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 position à l’instant 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G(t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 position à l’instant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∆t on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déﬁnie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vecteur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l’instant 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relation suivante :</a:t>
            </a: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77" y="5842621"/>
            <a:ext cx="26713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9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4096" grpId="0"/>
      <p:bldP spid="4097" grpId="0"/>
      <p:bldP spid="4099" grpId="0"/>
      <p:bldP spid="4100" grpId="0"/>
      <p:bldP spid="4101" grpId="0"/>
      <p:bldP spid="4111" grpId="0"/>
      <p:bldP spid="4112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8" y="0"/>
            <a:ext cx="86596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mathématiquement                    que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 vers la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dérivée première           </a:t>
            </a:r>
          </a:p>
          <a:p>
            <a:pPr>
              <a:lnSpc>
                <a:spcPct val="150000"/>
              </a:lnSpc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Première            lorsque ∆t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0</a:t>
            </a:r>
          </a:p>
          <a:p>
            <a:pPr>
              <a:lnSpc>
                <a:spcPct val="150000"/>
              </a:lnSpc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tend vers la droite tangente à la trajectoire à l’instant 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10" y="64944"/>
            <a:ext cx="948199" cy="67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55" y="860111"/>
            <a:ext cx="453655" cy="63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3131840" y="122133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04" y="2437534"/>
            <a:ext cx="3055956" cy="84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39375"/>
            <a:ext cx="4641040" cy="23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3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444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Caractéristique du vecteur-vitesse instantanée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44436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vecteur-vitesse en un point donné est tangente à la trajectoire et dirigé dans le sens de mouvement en se point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.Dans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cas d’un mouvement rectiligne , la direction du vecteur-vitesse est confondue avec la trajectoire .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L’unité de la vitesse dans le système internationale est le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34" y="2433909"/>
            <a:ext cx="7276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Le vecteur-vitesse en coordonnées cartésiennes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2834019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repère orthonormé R(O;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⃗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j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⃗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repère cartésienne ),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coordonnées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vitesse instantanée sont 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97" y="3849681"/>
            <a:ext cx="2327938" cy="61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130" y="4373127"/>
            <a:ext cx="3818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d’après la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déﬁnition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ci-dessus 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16" y="4869160"/>
            <a:ext cx="27275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270" y="5733256"/>
            <a:ext cx="3116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module de la vitesse est :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77" y="5933311"/>
            <a:ext cx="1580015" cy="64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2172"/>
            <a:ext cx="3387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Vecteur-accélération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576" y="548680"/>
            <a:ext cx="136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1. </a:t>
            </a:r>
            <a:r>
              <a:rPr lang="fr-FR" b="1" dirty="0" err="1">
                <a:solidFill>
                  <a:srgbClr val="00B050"/>
                </a:solidFill>
              </a:rPr>
              <a:t>Déﬁnition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154" y="548680"/>
            <a:ext cx="7422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Soit V (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 vitesse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l’instant 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V(t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vecteur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l’instant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 que 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∆t , on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déﬁnit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vecteur-accélération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relation :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61755" y="1124744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33261" y="110980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⃗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10285" y="155575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⃗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2604767" cy="8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1593" y="3356992"/>
            <a:ext cx="8187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utilise cette relation dans le cas où l’instant ti est encadré par les instants 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t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i−1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très proche 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85832" y="112727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⃗</a:t>
            </a:r>
          </a:p>
        </p:txBody>
      </p:sp>
    </p:spTree>
    <p:extLst>
      <p:ext uri="{BB962C8B-B14F-4D97-AF65-F5344CB8AC3E}">
        <p14:creationId xmlns:p14="http://schemas.microsoft.com/office/powerpoint/2010/main" val="8801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397</TotalTime>
  <Words>1122</Words>
  <Application>Microsoft Office PowerPoint</Application>
  <PresentationFormat>Affichage à l'écran (4:3)</PresentationFormat>
  <Paragraphs>87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Tahoma</vt:lpstr>
      <vt:lpstr>Times New Roman</vt:lpstr>
      <vt:lpstr>Contiguïté</vt:lpstr>
      <vt:lpstr>Les lois de Newton Chapitre 12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lois de Newton Chapitre 12</dc:title>
  <dc:creator>Lenovo</dc:creator>
  <cp:lastModifiedBy>DELAHI</cp:lastModifiedBy>
  <cp:revision>26</cp:revision>
  <dcterms:created xsi:type="dcterms:W3CDTF">2018-10-31T19:41:45Z</dcterms:created>
  <dcterms:modified xsi:type="dcterms:W3CDTF">2019-02-09T09:44:05Z</dcterms:modified>
</cp:coreProperties>
</file>